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4" r:id="rId7"/>
    <p:sldId id="273" r:id="rId8"/>
    <p:sldId id="258" r:id="rId9"/>
    <p:sldId id="259" r:id="rId10"/>
    <p:sldId id="260" r:id="rId11"/>
    <p:sldId id="261" r:id="rId12"/>
    <p:sldId id="266" r:id="rId13"/>
    <p:sldId id="267" r:id="rId14"/>
    <p:sldId id="268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772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378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54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589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87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538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75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90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19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633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8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0778B-6EDF-4C9E-A0CD-C854013AE1A6}" type="datetimeFigureOut">
              <a:rPr lang="en-AU" smtClean="0"/>
              <a:t>17/03/2015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69184-1AF9-4460-849C-8C4A716C6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91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https://62e528761d0685343e1c-f3d1b99a743ffa4142d9d7f1978d9686.ssl.cf2.rackcdn.com/files/74389/width668/image-20150310-20556-1nwi5q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9" y="0"/>
            <a:ext cx="10271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063706"/>
            <a:ext cx="34698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Priorities &amp; Challenges for Paris </a:t>
            </a:r>
          </a:p>
          <a:p>
            <a:r>
              <a:rPr lang="de-DE" sz="1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Malte Meinshausen</a:t>
            </a:r>
            <a:endParaRPr lang="en-AU" sz="1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165304"/>
            <a:ext cx="582114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Climate Change Conversation Seminar, 17th March 2015</a:t>
            </a:r>
          </a:p>
          <a:p>
            <a:r>
              <a:rPr lang="de-DE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University of Melbourne</a:t>
            </a:r>
            <a:endParaRPr lang="en-AU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47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_Compilation_v6_slides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38"/>
            <a:ext cx="9144000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10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0" y="6606758"/>
            <a:ext cx="218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Meinshausen et al. in preparation. </a:t>
            </a:r>
            <a:endParaRPr lang="en-AU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6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_Compilation_v6_slides_v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38"/>
            <a:ext cx="9144000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11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0" y="6606758"/>
            <a:ext cx="218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Meinshausen et al. in preparation. </a:t>
            </a:r>
            <a:endParaRPr lang="en-AU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41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Milestone_v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13023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Milestone_v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78404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alMilestone_v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35156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Info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Link Collection: </a:t>
            </a:r>
            <a:r>
              <a:rPr lang="en-AU" dirty="0" smtClean="0"/>
              <a:t>http://www.sustainable.unimelb.edu.au/paris-and-beyond-resources</a:t>
            </a:r>
          </a:p>
          <a:p>
            <a:r>
              <a:rPr lang="de-DE" b="1" dirty="0" smtClean="0"/>
              <a:t>Our Video from Lima</a:t>
            </a:r>
            <a:r>
              <a:rPr lang="de-DE" dirty="0" smtClean="0"/>
              <a:t>: http://climate-energy-college.net/</a:t>
            </a:r>
          </a:p>
          <a:p>
            <a:r>
              <a:rPr lang="de-DE" b="1" dirty="0" smtClean="0"/>
              <a:t>Next seminar</a:t>
            </a:r>
            <a:r>
              <a:rPr lang="de-DE" dirty="0" smtClean="0"/>
              <a:t>: Key negotiator from Tuvalu, 21st April: Ian Fry.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44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Four Priorities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628800"/>
            <a:ext cx="663508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4000" dirty="0" smtClean="0"/>
              <a:t>Zero </a:t>
            </a:r>
            <a:r>
              <a:rPr lang="en-AU" sz="1600" dirty="0" smtClean="0"/>
              <a:t>Carbon Long</a:t>
            </a:r>
            <a:r>
              <a:rPr lang="de-DE" sz="1600" dirty="0" smtClean="0"/>
              <a:t>-Term Target. Full decarbonisation.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dirty="0" smtClean="0"/>
              <a:t>Targets</a:t>
            </a:r>
            <a:r>
              <a:rPr lang="de-DE" sz="1600" dirty="0"/>
              <a:t> </a:t>
            </a:r>
            <a:r>
              <a:rPr lang="de-DE" sz="1600" dirty="0" smtClean="0"/>
              <a:t>for 2025/2030. Get back to 1990 emissions by 2030.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dirty="0" smtClean="0"/>
              <a:t>Carrot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Build Leaders. Create ‚race to the top‘ / ‚Clubs of the willing‘ atmosphere. Renewables, Air Pollution, Innovation, Trade Balances, Electrification, ... Other co-benefits.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4000" dirty="0" smtClean="0"/>
              <a:t>Stick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Strengthen </a:t>
            </a:r>
            <a:r>
              <a:rPr lang="de-DE" sz="1600" dirty="0"/>
              <a:t>Polluters/Beneficiary pays principle. </a:t>
            </a:r>
            <a:r>
              <a:rPr lang="de-DE" sz="1600" dirty="0" smtClean="0"/>
              <a:t>Adaptation funding, Loss &amp; Damage.  </a:t>
            </a:r>
          </a:p>
          <a:p>
            <a:pPr marL="514350" indent="-514350">
              <a:buFont typeface="+mj-lt"/>
              <a:buAutoNum type="arabicPeriod"/>
            </a:pPr>
            <a:endParaRPr lang="de-DE" sz="1600" dirty="0" smtClean="0"/>
          </a:p>
          <a:p>
            <a:pPr marL="514350" indent="-514350">
              <a:buFont typeface="+mj-lt"/>
              <a:buAutoNum type="arabicPeriod"/>
            </a:pPr>
            <a:endParaRPr lang="en-AU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113632" y="1620854"/>
            <a:ext cx="0" cy="44724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-1158862" y="3529357"/>
            <a:ext cx="369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Increasing Effectiveness</a:t>
            </a:r>
            <a:endParaRPr lang="en-AU" sz="28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78616" y="3529356"/>
            <a:ext cx="317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at least stay &lt;2°C</a:t>
            </a:r>
            <a:endParaRPr lang="en-AU" sz="28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Many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75240" cy="50405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200" i="1" dirty="0" smtClean="0"/>
              <a:t>How to fullfill ‚global agreement‘ expectation while not going for lowest common denominator?</a:t>
            </a:r>
            <a:endParaRPr lang="de-DE" sz="2200" i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dirty="0"/>
              <a:t>G20 </a:t>
            </a:r>
            <a:r>
              <a:rPr lang="de-DE" sz="1600" dirty="0" smtClean="0"/>
              <a:t>= ¾ </a:t>
            </a:r>
            <a:r>
              <a:rPr lang="de-DE" sz="1600" dirty="0"/>
              <a:t>of global emissions.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600" dirty="0" smtClean="0"/>
              <a:t>China, US &amp; EU = ½ of global emissions. </a:t>
            </a:r>
          </a:p>
          <a:p>
            <a:pPr marL="400050" lvl="1" indent="0">
              <a:buNone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75708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meinshausen\CLIMATE\CONS\BMU\G7_Jan2014\G7_G20_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77458" cy="60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Many 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075240" cy="50405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i="1" dirty="0" smtClean="0"/>
              <a:t>How to fullfill ‚global agreement‘ expectation while not going for lowest common denominator?</a:t>
            </a:r>
            <a:endParaRPr lang="de-DE" sz="2000" i="1" dirty="0" smtClean="0"/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700" dirty="0"/>
              <a:t>G20 </a:t>
            </a:r>
            <a:r>
              <a:rPr lang="de-DE" sz="1700" dirty="0" smtClean="0"/>
              <a:t>= ¾ </a:t>
            </a:r>
            <a:r>
              <a:rPr lang="de-DE" sz="1700" dirty="0"/>
              <a:t>of global emissions. 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de-DE" sz="1700" dirty="0" smtClean="0"/>
              <a:t>China, US &amp; EU = ½ of global emissions. </a:t>
            </a:r>
          </a:p>
          <a:p>
            <a:pPr marL="400050" lvl="1" indent="0">
              <a:buNone/>
            </a:pPr>
            <a:endParaRPr lang="de-DE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400" i="1" dirty="0" smtClean="0"/>
              <a:t>How to create fair support regime without taking mitigation hostage? </a:t>
            </a:r>
            <a:br>
              <a:rPr lang="de-DE" sz="2400" i="1" dirty="0" smtClean="0"/>
            </a:br>
            <a:r>
              <a:rPr lang="de-DE" sz="1700" dirty="0"/>
              <a:t>‚Everybody on his own‘ vs. ,Expectation for Finance‘. </a:t>
            </a:r>
            <a:r>
              <a:rPr lang="de-DE" sz="1700" dirty="0" smtClean="0"/>
              <a:t>Mitigation is seen as main priority for developed countries. Adaptation for developing. </a:t>
            </a:r>
            <a:r>
              <a:rPr lang="de-DE" sz="1700" dirty="0" smtClean="0"/>
              <a:t>Public finance will not be able to fullfill expectations. How to create market conditions for private finance to step in? </a:t>
            </a:r>
            <a:r>
              <a:rPr lang="de-DE" sz="1700" dirty="0" smtClean="0"/>
              <a:t>Negotiation dynamic danger: ‚If you don‘t pay us, we don‘t mitigate‘</a:t>
            </a:r>
          </a:p>
          <a:p>
            <a:pPr marL="514350" indent="-514350">
              <a:buFont typeface="+mj-lt"/>
              <a:buAutoNum type="arabicPeriod"/>
            </a:pPr>
            <a:endParaRPr lang="de-DE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de-DE" sz="2100" i="1" dirty="0"/>
              <a:t>How to build trust with </a:t>
            </a:r>
            <a:r>
              <a:rPr lang="de-DE" sz="2100" i="1" dirty="0" smtClean="0"/>
              <a:t>insufficient or murky </a:t>
            </a:r>
            <a:r>
              <a:rPr lang="de-DE" sz="2100" i="1" dirty="0"/>
              <a:t>2025/2030 </a:t>
            </a:r>
            <a:r>
              <a:rPr lang="de-DE" sz="2100" i="1" dirty="0" smtClean="0"/>
              <a:t>INDCs / targets?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100" i="1" dirty="0" smtClean="0"/>
              <a:t>How to adjust INDCs, once they are communicated?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100" i="1" dirty="0" smtClean="0"/>
              <a:t>How to integrate Loss&amp;Damage? </a:t>
            </a:r>
            <a:endParaRPr lang="de-DE" sz="2100" i="1" dirty="0"/>
          </a:p>
          <a:p>
            <a:pPr marL="514350" indent="-514350">
              <a:buFont typeface="+mj-lt"/>
              <a:buAutoNum type="arabicPeriod"/>
            </a:pPr>
            <a:r>
              <a:rPr lang="de-DE" sz="1900" i="1" dirty="0" smtClean="0"/>
              <a:t>How to create effective primary forest protection?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900" i="1" dirty="0" smtClean="0"/>
              <a:t>....</a:t>
            </a:r>
            <a:endParaRPr lang="de-DE" sz="1900" i="1" dirty="0"/>
          </a:p>
          <a:p>
            <a:pPr marL="514350" indent="-514350">
              <a:buFont typeface="+mj-lt"/>
              <a:buAutoNum type="arabicPeriod"/>
            </a:pP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8752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Why Zero Emissions? 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2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95457"/>
            <a:ext cx="7775575" cy="4043299"/>
          </a:xfrm>
        </p:spPr>
      </p:pic>
    </p:spTree>
    <p:extLst>
      <p:ext uri="{BB962C8B-B14F-4D97-AF65-F5344CB8AC3E}">
        <p14:creationId xmlns:p14="http://schemas.microsoft.com/office/powerpoint/2010/main" val="80723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_Compilation_v6_slides_star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38"/>
            <a:ext cx="9144000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8</a:t>
            </a:fld>
            <a:endParaRPr lang="en-AU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3" y="132408"/>
            <a:ext cx="8210707" cy="776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06758"/>
            <a:ext cx="218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Meinshausen et al. in preparation. </a:t>
            </a:r>
            <a:endParaRPr lang="en-AU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0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_Compilation_v6_slid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438"/>
            <a:ext cx="9144000" cy="468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F4B8-F574-406B-A703-4D7B844F0910}" type="slidenum">
              <a:rPr lang="en-AU" smtClean="0"/>
              <a:t>9</a:t>
            </a:fld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0" y="6606758"/>
            <a:ext cx="21804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Meinshausen et al. in preparation. </a:t>
            </a:r>
            <a:endParaRPr lang="en-AU" sz="11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559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204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Four Priorities</vt:lpstr>
      <vt:lpstr>Many Challenges</vt:lpstr>
      <vt:lpstr>PowerPoint Presentation</vt:lpstr>
      <vt:lpstr>Many Challenges</vt:lpstr>
      <vt:lpstr>Why Zero Emissions?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Info</vt:lpstr>
    </vt:vector>
  </TitlesOfParts>
  <Company>University of Melbourne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Malte Meinshausen</dc:creator>
  <cp:lastModifiedBy>Malte Meinshausen</cp:lastModifiedBy>
  <cp:revision>11</cp:revision>
  <dcterms:created xsi:type="dcterms:W3CDTF">2015-03-16T23:08:23Z</dcterms:created>
  <dcterms:modified xsi:type="dcterms:W3CDTF">2015-03-17T00:34:21Z</dcterms:modified>
</cp:coreProperties>
</file>